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99" r:id="rId2"/>
    <p:sldId id="355" r:id="rId3"/>
    <p:sldId id="357" r:id="rId4"/>
    <p:sldId id="372" r:id="rId5"/>
    <p:sldId id="349" r:id="rId6"/>
    <p:sldId id="365" r:id="rId7"/>
    <p:sldId id="377" r:id="rId8"/>
    <p:sldId id="366" r:id="rId9"/>
    <p:sldId id="358" r:id="rId10"/>
    <p:sldId id="350" r:id="rId11"/>
    <p:sldId id="363" r:id="rId12"/>
    <p:sldId id="364" r:id="rId13"/>
    <p:sldId id="351" r:id="rId14"/>
    <p:sldId id="352" r:id="rId15"/>
    <p:sldId id="353" r:id="rId16"/>
    <p:sldId id="832" r:id="rId17"/>
    <p:sldId id="35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3/31/25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3/31/25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fivethirtyeight.com/features/how-a-data-scientist-whod-never-heard-of-basketball-mastered-march-madnes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280048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0.50 is popular initial choice</a:t>
            </a:r>
          </a:p>
          <a:p>
            <a:endParaRPr lang="en-US" altLang="en-US" dirty="0"/>
          </a:p>
          <a:p>
            <a:r>
              <a:rPr lang="en-US" altLang="en-US" dirty="0"/>
              <a:t>Additional considerations (see Chapter 5)</a:t>
            </a:r>
          </a:p>
          <a:p>
            <a:pPr marL="742950" lvl="1" indent="-285750"/>
            <a:r>
              <a:rPr lang="en-US" altLang="en-US" sz="2200" b="1" dirty="0">
                <a:solidFill>
                  <a:srgbClr val="FF0000"/>
                </a:solidFill>
              </a:rPr>
              <a:t>Maximize classification accuracy</a:t>
            </a:r>
          </a:p>
          <a:p>
            <a:pPr marL="742950" lvl="1" indent="-285750"/>
            <a:r>
              <a:rPr lang="en-US" altLang="en-US" sz="2200" dirty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dirty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dirty="0"/>
              <a:t>Minimize expected cost of misclassification (need to specify costs)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20529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188050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180612_538_BreakingTheBracket_700.mp4">
            <a:hlinkClick r:id="" action="ppaction://media"/>
            <a:extLst>
              <a:ext uri="{FF2B5EF4-FFF2-40B4-BE49-F238E27FC236}">
                <a16:creationId xmlns:a16="http://schemas.microsoft.com/office/drawing/2014/main" id="{D15B970C-E7C6-EB0D-0912-30993AED2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B_fullyMarchMadness.R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7" name="Picture 4" descr="Image result for logistic regression meme">
            <a:extLst>
              <a:ext uri="{FF2B5EF4-FFF2-40B4-BE49-F238E27FC236}">
                <a16:creationId xmlns:a16="http://schemas.microsoft.com/office/drawing/2014/main" id="{72A794EB-A22A-2A4F-8E74-9FFE0BED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104693"/>
            <a:ext cx="3795696" cy="37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you progress in your data science education, learning other KPI (Recall, Precision, AUC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in the book is worthwhile.  In this course we stick with the basic accuracy. 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821566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libray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nnet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multiNomialLogit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 ~ .,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0259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B_fullyMarchMadness.R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2F2E5-A002-454B-B920-B9E206BF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42" y="2098802"/>
            <a:ext cx="2730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307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 (R-studio)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 (summaries, column and row exploration)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 (</a:t>
            </a:r>
            <a:r>
              <a:rPr lang="en-US" dirty="0" err="1"/>
              <a:t>vtreat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 (plot, 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(continuous predictions)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Classification (logistic regression)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44" y="1995488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7" y="228600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95" y="257175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0" y="2881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32" y="314325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20" y="392430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0918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Equation Review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1690891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BA6BD-2726-2744-9234-1666C4BE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AD33-E9B6-DC48-8071-92B37EC8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difference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3704-7610-6C4F-B747-9EF32D4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CFA-3E85-6942-96A4-8556F435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328A-A5D2-8D45-BE3F-86C4BE78A0F1}"/>
              </a:ext>
            </a:extLst>
          </p:cNvPr>
          <p:cNvSpPr txBox="1"/>
          <p:nvPr/>
        </p:nvSpPr>
        <p:spPr>
          <a:xfrm>
            <a:off x="573024" y="1548384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﻿Open </a:t>
            </a:r>
            <a:r>
              <a:rPr lang="en-US" dirty="0" err="1"/>
              <a:t>A_lm_for</a:t>
            </a:r>
            <a:r>
              <a:rPr lang="en-US" dirty="0"/>
              <a:t> </a:t>
            </a:r>
            <a:r>
              <a:rPr lang="en-US" dirty="0" err="1"/>
              <a:t>classes.R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2005227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643074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7425" y="1443049"/>
            <a:ext cx="5029200" cy="3286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43" y="5200649"/>
            <a:ext cx="844171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data only has two values, 0/1 but the regression equation goes to infinity. </a:t>
            </a:r>
          </a:p>
          <a:p>
            <a:pPr algn="ctr"/>
            <a:r>
              <a:rPr lang="en-US" dirty="0"/>
              <a:t> </a:t>
            </a:r>
            <a:r>
              <a:rPr lang="en-US" b="1" u="sng" dirty="0"/>
              <a:t>This  makes no sense!  </a:t>
            </a:r>
          </a:p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</TotalTime>
  <Words>902</Words>
  <Application>Microsoft Macintosh PowerPoint</Application>
  <PresentationFormat>On-screen Show (4:3)</PresentationFormat>
  <Paragraphs>152</Paragraphs>
  <Slides>17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Consolas</vt:lpstr>
      <vt:lpstr>Open Sans</vt:lpstr>
      <vt:lpstr>Symbol</vt:lpstr>
      <vt:lpstr>Wingdings 2</vt:lpstr>
      <vt:lpstr>1_Office Theme</vt:lpstr>
      <vt:lpstr>Supervised Learning</vt:lpstr>
      <vt:lpstr>Logistic Regression</vt:lpstr>
      <vt:lpstr>Regression Equation Review</vt:lpstr>
      <vt:lpstr>Linear Regression</vt:lpstr>
      <vt:lpstr>A binary relationship between carat and price</vt:lpstr>
      <vt:lpstr>Step 1: Logistic Response Function</vt:lpstr>
      <vt:lpstr>Let’s see the difference in practice</vt:lpstr>
      <vt:lpstr>A binary relationship between carat and price</vt:lpstr>
      <vt:lpstr>PowerPoint Presentation</vt:lpstr>
      <vt:lpstr>From probability to class, define a cutoff threshold.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  <vt:lpstr>Back to the script</vt:lpstr>
      <vt:lpstr>Your Data Mining Toolbox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116</cp:revision>
  <dcterms:created xsi:type="dcterms:W3CDTF">2018-05-23T17:24:59Z</dcterms:created>
  <dcterms:modified xsi:type="dcterms:W3CDTF">2025-03-31T23:06:07Z</dcterms:modified>
</cp:coreProperties>
</file>